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5" r:id="rId5"/>
    <p:sldId id="264" r:id="rId6"/>
    <p:sldId id="263" r:id="rId7"/>
    <p:sldId id="262" r:id="rId8"/>
    <p:sldId id="267" r:id="rId9"/>
    <p:sldId id="268" r:id="rId10"/>
    <p:sldId id="270" r:id="rId11"/>
    <p:sldId id="271" r:id="rId12"/>
    <p:sldId id="273" r:id="rId13"/>
    <p:sldId id="274" r:id="rId14"/>
    <p:sldId id="276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A3D"/>
    <a:srgbClr val="384D70"/>
    <a:srgbClr val="28364E"/>
    <a:srgbClr val="384B6E"/>
    <a:srgbClr val="19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4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4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89689"/>
            <a:ext cx="10971684" cy="151209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532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22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2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61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4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8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4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9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7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1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8B15-D89A-4DE5-BBB8-7F7B63D7940F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43CF-F59C-4E01-AAD9-DE77EDF93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0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marina-35-gnatuyk/blog/tsikl-lektsii-po-uchebnoi-distsipline-osnovy-filosofii/" TargetMode="External"/><Relationship Id="rId2" Type="http://schemas.openxmlformats.org/officeDocument/2006/relationships/hyperlink" Target="https://multiurok.ru/marina-35-gnatuyk-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</p:pic>
      <p:sp>
        <p:nvSpPr>
          <p:cNvPr id="6" name="TextShape 2"/>
          <p:cNvSpPr txBox="1"/>
          <p:nvPr/>
        </p:nvSpPr>
        <p:spPr>
          <a:xfrm>
            <a:off x="950685" y="2150212"/>
            <a:ext cx="10231122" cy="3519068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srgbClr val="384D70">
                <a:alpha val="58000"/>
              </a:srgbClr>
            </a:outerShdw>
            <a:softEdge rad="12700"/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60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Формирование ФОС</a:t>
            </a:r>
          </a:p>
          <a:p>
            <a:pPr algn="ctr">
              <a:lnSpc>
                <a:spcPts val="1814"/>
              </a:lnSpc>
              <a:spcAft>
                <a:spcPts val="908"/>
              </a:spcAft>
            </a:pPr>
            <a:endParaRPr lang="ru-RU" sz="60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60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как основной инструмент</a:t>
            </a:r>
          </a:p>
          <a:p>
            <a:pPr algn="ctr">
              <a:lnSpc>
                <a:spcPts val="1814"/>
              </a:lnSpc>
              <a:spcAft>
                <a:spcPts val="908"/>
              </a:spcAft>
            </a:pPr>
            <a:endParaRPr lang="ru-RU" sz="60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60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контроля</a:t>
            </a:r>
            <a:endParaRPr lang="ru-RU" sz="60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7" y="231981"/>
            <a:ext cx="1703759" cy="1679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52600" y="256546"/>
            <a:ext cx="9927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профессиональное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Иркутской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Иркутский колледж автомобильного транспорта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 строительства»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09755" y="290286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Работа с персональным сайтом преподавателя</a:t>
            </a:r>
          </a:p>
        </p:txBody>
      </p:sp>
      <p:sp>
        <p:nvSpPr>
          <p:cNvPr id="44" name="TextShape 3"/>
          <p:cNvSpPr txBox="1"/>
          <p:nvPr/>
        </p:nvSpPr>
        <p:spPr>
          <a:xfrm>
            <a:off x="391886" y="1550411"/>
            <a:ext cx="11480799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3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55" y="1417638"/>
            <a:ext cx="10971299" cy="49636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3273" y="-72710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4" y="101233"/>
            <a:ext cx="1871634" cy="1853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365760" lvl="0" indent="-283464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работают с персональным сайтом в сети Интернет</a:t>
            </a:r>
            <a:r>
              <a:rPr lang="ru-RU" dirty="0" smtClean="0"/>
              <a:t>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доступа на него нужно публиковать ссылку на тест, где студенты направляясь по ссылке перенаправляются на персональный сайт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и проходят тест онлайн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1" y="1690688"/>
            <a:ext cx="5183188" cy="49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" y="53832"/>
            <a:ext cx="1871634" cy="1853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0" lvl="0" indent="-283464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когда студенты прошли тест, преподаватель, зайдя на свой персональный сайт может просмотреть результаты студентов в сети Интернет, сделать анализ ошибок и распечатать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1907177"/>
            <a:ext cx="5183187" cy="42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9" y="0"/>
            <a:ext cx="1871634" cy="1853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ru-RU" dirty="0" err="1" smtClean="0"/>
              <a:t>ще</a:t>
            </a:r>
            <a:r>
              <a:rPr lang="ru-RU" dirty="0" smtClean="0"/>
              <a:t> одной </a:t>
            </a:r>
            <a:r>
              <a:rPr lang="ru-RU" dirty="0" err="1" smtClean="0"/>
              <a:t>формойработы</a:t>
            </a:r>
            <a:r>
              <a:rPr lang="ru-RU" dirty="0" smtClean="0"/>
              <a:t> преподавателей </a:t>
            </a:r>
            <a:r>
              <a:rPr lang="ru-RU" dirty="0" err="1" smtClean="0"/>
              <a:t>ИКАТиДС</a:t>
            </a:r>
            <a:r>
              <a:rPr lang="ru-RU" dirty="0" smtClean="0"/>
              <a:t> стала создание </a:t>
            </a:r>
            <a:r>
              <a:rPr lang="ru-RU" dirty="0" err="1" smtClean="0"/>
              <a:t>видеоуроков</a:t>
            </a:r>
            <a:r>
              <a:rPr lang="ru-RU" dirty="0" smtClean="0"/>
              <a:t>, </a:t>
            </a:r>
            <a:r>
              <a:rPr lang="ru-RU" dirty="0" err="1" smtClean="0"/>
              <a:t>видеолекций</a:t>
            </a:r>
            <a:r>
              <a:rPr lang="ru-RU" dirty="0" smtClean="0"/>
              <a:t>, размещенных на различных </a:t>
            </a:r>
            <a:r>
              <a:rPr lang="ru-RU" dirty="0" err="1" smtClean="0"/>
              <a:t>видеохостингах</a:t>
            </a:r>
            <a:r>
              <a:rPr lang="ru-RU" dirty="0" smtClean="0"/>
              <a:t>, в том числе на </a:t>
            </a:r>
            <a:r>
              <a:rPr lang="en-US" dirty="0" smtClean="0"/>
              <a:t>YouTube </a:t>
            </a:r>
            <a:r>
              <a:rPr lang="ru-RU" dirty="0" smtClean="0"/>
              <a:t>и социальных сетях, например В контакте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548640"/>
            <a:ext cx="5129213" cy="5641023"/>
          </a:xfrm>
        </p:spPr>
      </p:pic>
    </p:spTree>
    <p:extLst>
      <p:ext uri="{BB962C8B-B14F-4D97-AF65-F5344CB8AC3E}">
        <p14:creationId xmlns:p14="http://schemas.microsoft.com/office/powerpoint/2010/main" val="42657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авторские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ИКАТиДС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multiurok.ru/marina-35-gnatuyk</a:t>
            </a:r>
            <a:r>
              <a:rPr lang="ru-RU" b="1" dirty="0" smtClean="0">
                <a:hlinkClick r:id="rId2"/>
              </a:rPr>
              <a:t>-</a:t>
            </a:r>
            <a:r>
              <a:rPr lang="ru-RU" b="1" dirty="0" smtClean="0"/>
              <a:t> Персональный сайт в сети Интернет</a:t>
            </a:r>
          </a:p>
          <a:p>
            <a:r>
              <a:rPr lang="en-US" dirty="0">
                <a:hlinkClick r:id="rId3"/>
              </a:rPr>
              <a:t>https://multiurok.ru/marina-35-gnatuyk/blog/tsikl-lektsii-po-uchebnoi-distsipline-osnovy-filosofii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Цикл авторских лекций по учебной дисциплине «Основы философии»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4" y="1690688"/>
            <a:ext cx="4389120" cy="4498975"/>
          </a:xfrm>
        </p:spPr>
      </p:pic>
    </p:spTree>
    <p:extLst>
      <p:ext uri="{BB962C8B-B14F-4D97-AF65-F5344CB8AC3E}">
        <p14:creationId xmlns:p14="http://schemas.microsoft.com/office/powerpoint/2010/main" val="10055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09755" y="290286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endParaRPr lang="ru-RU" sz="3386" b="1" spc="-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391886" y="1550411"/>
            <a:ext cx="11480799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32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32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36576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32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365760" indent="-283464" algn="ctr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33" y="0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latin typeface="Arial"/>
            </a:endParaRPr>
          </a:p>
          <a:p>
            <a:pPr algn="ctr"/>
            <a:endParaRPr lang="ru-RU" sz="2177" spc="-1"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09755" y="290286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Общие положения</a:t>
            </a:r>
            <a:endParaRPr lang="ru-RU" sz="3386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391886" y="1550411"/>
            <a:ext cx="11480799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Нормативной базой для формирования ФОС по  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специальностям СПО являются  федеральные       государственные образовательные стандарты среднего профессионального образования (ФГОС СПО).</a:t>
            </a:r>
            <a:endParaRPr lang="en-US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ФОС создаются для аттестации обучающихся на соответствие их персональных достижений поэтапным требованиям соответствующей основной профессиональной образовательной программы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ФОС – это комплекс контрольно-оценочных средств (далее– КОС), предназначенных для оценивания знаний, умений и компетенций студентов на разных стадиях их обучения.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0" y="0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09755" y="290286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Принципы формирования ФОС</a:t>
            </a:r>
            <a:endParaRPr lang="ru-RU" sz="3386" b="1" spc="-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391886" y="1550411"/>
            <a:ext cx="11480799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Порядок и условия оценивания определяются ГБПОУ ИО «</a:t>
            </a:r>
            <a:r>
              <a:rPr lang="ru-RU" sz="2200" dirty="0" err="1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ИКАТиДС</a:t>
            </a: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» самостоятельно и фиксируются локальными актами, утвержденными директором.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Порядок проведения оценочных мероприятий и процедур раскрывают в Положении о проведении текущего контроля и промежуточной аттестации обучающихся в ГБПОУ ИО «</a:t>
            </a:r>
            <a:r>
              <a:rPr lang="ru-RU" sz="2200" dirty="0" err="1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ИКАТиДС</a:t>
            </a: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»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ФОС разрабатываются образовательным учреждением самостоятельно. ФОС по учебной дисциплине рассматривается и утверждается на заседании  СПП, ФОС по профессиональному модулю, включающий оценочные материалы для проведения экзамена (квалификационного),с представителями профильных предприятий (организаций), работодателями.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При формировании ФОС учитывают, что оценка качества подготовки обучающихся осуществляется в двух основных направлениях: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 </a:t>
            </a:r>
            <a:endParaRPr lang="ru-RU" sz="2200" dirty="0">
              <a:solidFill>
                <a:prstClr val="black"/>
              </a:solidFill>
              <a:latin typeface="Corbel" panose="020B0503020204020204" pitchFamily="34" charset="0"/>
              <a:cs typeface="Times New Roman" pitchFamily="18" charset="0"/>
            </a:endParaRPr>
          </a:p>
          <a:p>
            <a:pPr lvl="0">
              <a:buClr>
                <a:srgbClr val="3891A7"/>
              </a:buClr>
              <a:buSzPct val="80000"/>
            </a:pPr>
            <a:r>
              <a:rPr lang="en-US" sz="22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- </a:t>
            </a: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оценка уровня освоения дисциплин;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 </a:t>
            </a:r>
          </a:p>
          <a:p>
            <a:pPr lvl="0">
              <a:buClr>
                <a:srgbClr val="3891A7"/>
              </a:buClr>
              <a:buSzPct val="80000"/>
            </a:pPr>
            <a:r>
              <a:rPr lang="en-US" sz="2200" dirty="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- </a:t>
            </a: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оценка освоенных компетенций.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933" y="0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09755" y="290286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ФОС формируются на ключевых принципах </a:t>
            </a:r>
            <a:endParaRPr lang="ru-RU" sz="3386" b="1" spc="-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оценивания</a:t>
            </a:r>
            <a:r>
              <a:rPr lang="ru-RU" sz="3386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</a:t>
            </a:r>
            <a:br>
              <a:rPr lang="ru-RU" sz="3386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ru-RU" sz="3386" b="1" spc="-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391886" y="1550411"/>
            <a:ext cx="11480799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dirty="0">
                <a:solidFill>
                  <a:srgbClr val="4F271C">
                    <a:lumMod val="50000"/>
                  </a:srgbClr>
                </a:solidFill>
                <a:latin typeface="Corbel" panose="020B0503020204020204" pitchFamily="34" charset="0"/>
                <a:cs typeface="Times New Roman" pitchFamily="18" charset="0"/>
              </a:rPr>
              <a:t>надежности;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dirty="0">
                <a:solidFill>
                  <a:srgbClr val="4F271C">
                    <a:lumMod val="50000"/>
                  </a:srgbClr>
                </a:solidFill>
                <a:latin typeface="Corbel" panose="020B0503020204020204" pitchFamily="34" charset="0"/>
                <a:cs typeface="Times New Roman" pitchFamily="18" charset="0"/>
              </a:rPr>
              <a:t>справедливости;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dirty="0">
                <a:solidFill>
                  <a:srgbClr val="4F271C">
                    <a:lumMod val="50000"/>
                  </a:srgbClr>
                </a:solidFill>
                <a:latin typeface="Corbel" panose="020B0503020204020204" pitchFamily="34" charset="0"/>
                <a:cs typeface="Times New Roman" pitchFamily="18" charset="0"/>
              </a:rPr>
              <a:t>своевременности;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dirty="0">
                <a:solidFill>
                  <a:srgbClr val="4F271C">
                    <a:lumMod val="50000"/>
                  </a:srgbClr>
                </a:solidFill>
                <a:latin typeface="Corbel" panose="020B0503020204020204" pitchFamily="34" charset="0"/>
                <a:cs typeface="Times New Roman" pitchFamily="18" charset="0"/>
              </a:rPr>
              <a:t>эффективности</a:t>
            </a:r>
            <a:r>
              <a:rPr lang="ru-RU" sz="25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.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2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anose="020B0503020204020204" pitchFamily="34" charset="0"/>
                <a:cs typeface="Times New Roman" pitchFamily="18" charset="0"/>
              </a:rPr>
              <a:t>Основными требованиями к ФОС являются: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dirty="0" err="1">
                <a:solidFill>
                  <a:prstClr val="black"/>
                </a:solidFill>
                <a:latin typeface="Corbel" panose="020B0503020204020204" pitchFamily="34" charset="0"/>
              </a:rPr>
              <a:t>интегративность</a:t>
            </a:r>
            <a:r>
              <a:rPr lang="ru-RU" sz="2500" dirty="0">
                <a:solidFill>
                  <a:prstClr val="black"/>
                </a:solidFill>
                <a:latin typeface="Corbel" panose="020B0503020204020204" pitchFamily="34" charset="0"/>
              </a:rPr>
              <a:t>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dirty="0">
                <a:solidFill>
                  <a:prstClr val="black"/>
                </a:solidFill>
                <a:latin typeface="Corbel" panose="020B0503020204020204" pitchFamily="34" charset="0"/>
              </a:rPr>
              <a:t>проблемно-</a:t>
            </a:r>
            <a:r>
              <a:rPr lang="ru-RU" sz="2500" dirty="0" err="1">
                <a:solidFill>
                  <a:prstClr val="black"/>
                </a:solidFill>
                <a:latin typeface="Corbel" panose="020B0503020204020204" pitchFamily="34" charset="0"/>
              </a:rPr>
              <a:t>деятельностный</a:t>
            </a:r>
            <a:r>
              <a:rPr lang="ru-RU" sz="2500" dirty="0">
                <a:solidFill>
                  <a:prstClr val="black"/>
                </a:solidFill>
                <a:latin typeface="Corbel" panose="020B0503020204020204" pitchFamily="34" charset="0"/>
              </a:rPr>
              <a:t> характер;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dirty="0">
                <a:solidFill>
                  <a:prstClr val="black"/>
                </a:solidFill>
                <a:latin typeface="Corbel" panose="020B0503020204020204" pitchFamily="34" charset="0"/>
              </a:rPr>
              <a:t>актуализация в заданиях содержания профессиональной деятельности;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dirty="0">
                <a:solidFill>
                  <a:prstClr val="black"/>
                </a:solidFill>
                <a:latin typeface="Corbel" panose="020B0503020204020204" pitchFamily="34" charset="0"/>
              </a:rPr>
              <a:t>связь критериев с планируемыми результатами;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500" dirty="0">
                <a:solidFill>
                  <a:prstClr val="black"/>
                </a:solidFill>
                <a:latin typeface="Corbel" panose="020B0503020204020204" pitchFamily="34" charset="0"/>
              </a:rPr>
              <a:t>экспертиза в профессиональном сообществе</a:t>
            </a:r>
            <a:endParaRPr lang="ru-RU" sz="1451" spc="-1" dirty="0">
              <a:solidFill>
                <a:srgbClr val="4472C4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273" y="-93268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09755" y="290286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Оценивание производится в форме:</a:t>
            </a:r>
          </a:p>
        </p:txBody>
      </p:sp>
      <p:sp>
        <p:nvSpPr>
          <p:cNvPr id="44" name="TextShape 3"/>
          <p:cNvSpPr txBox="1"/>
          <p:nvPr/>
        </p:nvSpPr>
        <p:spPr>
          <a:xfrm>
            <a:off x="391886" y="1550411"/>
            <a:ext cx="11480799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800" b="1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Текущего контроля  знаний </a:t>
            </a:r>
            <a:r>
              <a:rPr lang="ru-RU" sz="280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(устный опрос, проведение лабораторных, графических и иных работ, контрольных работ, тестирования, контроль самостоятельной работы обучающихся и т.д.).</a:t>
            </a:r>
            <a:endParaRPr lang="en-US" sz="2800">
              <a:solidFill>
                <a:prstClr val="black"/>
              </a:solidFill>
              <a:latin typeface="Gill Sans MT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800" b="1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Промежуточной аттестации </a:t>
            </a:r>
            <a:r>
              <a:rPr lang="ru-RU" sz="280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(зачет, Д/зачет, экзамен).</a:t>
            </a:r>
            <a:endParaRPr lang="en-US" sz="2800">
              <a:solidFill>
                <a:prstClr val="black"/>
              </a:solidFill>
              <a:latin typeface="Gill Sans MT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800" b="1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Государственной (итоговой) аттестации </a:t>
            </a:r>
            <a:r>
              <a:rPr lang="ru-RU" sz="280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(экзамен</a:t>
            </a:r>
            <a:r>
              <a:rPr lang="en-US" sz="2800">
                <a:solidFill>
                  <a:prstClr val="black"/>
                </a:solidFill>
                <a:latin typeface="Gill Sans MT"/>
                <a:cs typeface="Times New Roman" pitchFamily="18" charset="0"/>
              </a:rPr>
              <a:t> (</a:t>
            </a:r>
            <a:r>
              <a:rPr lang="ru-RU" sz="280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квалификационный)).</a:t>
            </a:r>
            <a:endParaRPr lang="ru-RU" sz="2800" dirty="0">
              <a:solidFill>
                <a:prstClr val="black"/>
              </a:solidFill>
              <a:latin typeface="Corbel" panose="020B0503020204020204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68" y="0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09755" y="290286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Алгоритм действия преподавателя  </a:t>
            </a:r>
            <a:r>
              <a:rPr lang="ru-RU" sz="3386" b="1" spc="-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при</a:t>
            </a:r>
          </a:p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3386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разработке ФОС по учебной дисциплине</a:t>
            </a:r>
          </a:p>
        </p:txBody>
      </p:sp>
      <p:sp>
        <p:nvSpPr>
          <p:cNvPr id="44" name="TextShape 3"/>
          <p:cNvSpPr txBox="1"/>
          <p:nvPr/>
        </p:nvSpPr>
        <p:spPr>
          <a:xfrm>
            <a:off x="391886" y="1550411"/>
            <a:ext cx="11480799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</a:rPr>
              <a:t>Изучить: ФГОС СПО (общие и профессиональные компетенции) и требования к результатам обучения)  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</a:rPr>
              <a:t>Учебный план по специальности (для определения формы промежуточной аттестации);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</a:rPr>
              <a:t>Соотнести требования ФГОС СПО с результатами по учебной дисциплине (определить важность учебной дисциплины, ее разделов для данной специальности);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</a:rPr>
              <a:t>Разработать рабочую программу (уровень освоения дидактических единиц, определить профильные дидактические единицы (т.к. уровень их освоения - 3, т.е. продуктивный));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</a:rPr>
              <a:t>Разработать календарно-тематический план (КТП) по учебной дисциплине (для определения форм и сроков текущего контроля);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2200" dirty="0">
                <a:solidFill>
                  <a:prstClr val="black"/>
                </a:solidFill>
                <a:latin typeface="Corbel" panose="020B0503020204020204" pitchFamily="34" charset="0"/>
              </a:rPr>
              <a:t>Переходить к созданию ФОС по учебной дисциплине.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697" y="-6324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09755" y="290286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Нормативная база</a:t>
            </a:r>
          </a:p>
        </p:txBody>
      </p:sp>
      <p:sp>
        <p:nvSpPr>
          <p:cNvPr id="44" name="TextShape 3"/>
          <p:cNvSpPr txBox="1"/>
          <p:nvPr/>
        </p:nvSpPr>
        <p:spPr>
          <a:xfrm>
            <a:off x="391886" y="1550411"/>
            <a:ext cx="11480799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lvl="0" indent="457200">
              <a:lnSpc>
                <a:spcPct val="120000"/>
              </a:lnSpc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ru-RU" sz="34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ФЗ  от 29.12.2012 № 273-ФЗ «Об образовании  в Российской Федерации»;</a:t>
            </a:r>
          </a:p>
          <a:p>
            <a:pPr lvl="0" indent="457200">
              <a:lnSpc>
                <a:spcPct val="120000"/>
              </a:lnSpc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ru-RU" sz="34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ФГОС СПО по специальностям;</a:t>
            </a:r>
          </a:p>
          <a:p>
            <a:pPr lvl="0" indent="457200">
              <a:lnSpc>
                <a:spcPct val="120000"/>
              </a:lnSpc>
              <a:buClr>
                <a:srgbClr val="3891A7"/>
              </a:buClr>
              <a:buSzPct val="80000"/>
              <a:buFont typeface="Arial" pitchFamily="34" charset="0"/>
              <a:buChar char="•"/>
            </a:pPr>
            <a:r>
              <a:rPr lang="ru-RU" sz="34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Положение о формировании фонда оценочных средств для проведения текущего контроля успеваемости и промежуточной аттестации обучающихся в ГБПОУ  ИО «</a:t>
            </a:r>
            <a:r>
              <a:rPr lang="ru-RU" sz="3400" dirty="0" err="1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ИКАТиДС</a:t>
            </a:r>
            <a:r>
              <a:rPr lang="ru-RU" sz="3400" dirty="0">
                <a:solidFill>
                  <a:prstClr val="black"/>
                </a:solidFill>
                <a:latin typeface="Corbel" panose="020B0503020204020204" pitchFamily="34" charset="0"/>
                <a:cs typeface="Times New Roman" pitchFamily="18" charset="0"/>
              </a:rPr>
              <a:t>»;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324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4" name="TextShape 3"/>
          <p:cNvSpPr txBox="1"/>
          <p:nvPr/>
        </p:nvSpPr>
        <p:spPr>
          <a:xfrm>
            <a:off x="609753" y="1550411"/>
            <a:ext cx="11262932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indent="457200">
              <a:lnSpc>
                <a:spcPct val="120000"/>
              </a:lnSpc>
              <a:buClr>
                <a:srgbClr val="3891A7"/>
              </a:buClr>
              <a:buSzPct val="80000"/>
              <a:buFont typeface="Arial" pitchFamily="34" charset="0"/>
              <a:buChar char="•"/>
            </a:pPr>
            <a:endParaRPr lang="ru-RU" sz="3400" dirty="0">
              <a:solidFill>
                <a:prstClr val="black"/>
              </a:solidFill>
              <a:latin typeface="Corbel" panose="020B0503020204020204" pitchFamily="34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18020"/>
              </p:ext>
            </p:extLst>
          </p:nvPr>
        </p:nvGraphicFramePr>
        <p:xfrm>
          <a:off x="609753" y="1672629"/>
          <a:ext cx="10493675" cy="4336285"/>
        </p:xfrm>
        <a:graphic>
          <a:graphicData uri="http://schemas.openxmlformats.org/drawingml/2006/table">
            <a:tbl>
              <a:tblPr/>
              <a:tblGrid>
                <a:gridCol w="850839"/>
                <a:gridCol w="4383809"/>
                <a:gridCol w="5259027"/>
              </a:tblGrid>
              <a:tr h="435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КОС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Материалы для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представления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в ФОС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Контрольная работа №1 - </a:t>
                      </a:r>
                      <a:r>
                        <a:rPr lang="en-US" sz="1200" b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 по теме, разделу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Комплект контрольных заданий по вариантам*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Вопросы для  устного (письменного) опроса по теме, разделу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Перечень вопросов 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по теме, разделу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Тест по теме, разделу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Тест по теме, разделу*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Реферат, доклад сообщение, эссе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Темы рефератов, докладов, сообщений, эссе*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Индивидуальный (групповой) проект, в </a:t>
                      </a:r>
                      <a:r>
                        <a:rPr lang="ru-RU" sz="1200" b="0" dirty="0" err="1">
                          <a:latin typeface="Times New Roman"/>
                          <a:ea typeface="Calibri"/>
                          <a:cs typeface="Times New Roman"/>
                        </a:rPr>
                        <a:t>т.ч</a:t>
                      </a: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. курсовой проект (работа)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Темы и задания для выполнения обучающимися проектной деятельности*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Лабораторная работа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Методическая разработка лабораторной работы*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0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–деловая игра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Методическая разработка практического занятия*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–решение ситуационных задач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Образцы ситуационных задач*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– семинар, круглый стол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Перечень тем для изучения и(или) обсуждения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Практическое занятие – расчетно-графическая работа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Образцы расчетно-графических заданий*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Рабочая тетрадь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Образцы заданий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Требования к материалам обучающихся для включения в </a:t>
                      </a:r>
                      <a:r>
                        <a:rPr lang="ru-RU" sz="1200" b="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200" b="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TextShape 2"/>
          <p:cNvSpPr txBox="1"/>
          <p:nvPr/>
        </p:nvSpPr>
        <p:spPr>
          <a:xfrm>
            <a:off x="661149" y="351395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just">
              <a:lnSpc>
                <a:spcPts val="1814"/>
              </a:lnSpc>
              <a:spcAft>
                <a:spcPts val="908"/>
              </a:spcAft>
            </a:pPr>
            <a:r>
              <a:rPr lang="ru-RU" sz="24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Примерный состав КОС для текущего </a:t>
            </a:r>
            <a:r>
              <a:rPr lang="ru-RU" sz="2400" b="1" spc="-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контроля знаний</a:t>
            </a:r>
            <a:r>
              <a:rPr lang="ru-RU" sz="24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умений обучающихся  по </a:t>
            </a:r>
            <a:r>
              <a:rPr lang="ru-RU" sz="2400" b="1" spc="-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учебной дисциплине/темам</a:t>
            </a:r>
            <a:r>
              <a:rPr lang="ru-RU" sz="24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разделам,  МДК </a:t>
            </a:r>
            <a:endParaRPr lang="ru-RU" sz="2400" b="1" spc="-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2400" b="1" spc="-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профессионального </a:t>
            </a:r>
            <a:r>
              <a:rPr lang="ru-RU" sz="2400" b="1" spc="-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модуля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1467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14" y="0"/>
            <a:ext cx="12190817" cy="6857335"/>
          </a:xfrm>
          <a:prstGeom prst="rect">
            <a:avLst/>
          </a:prstGeom>
          <a:blipFill rotWithShape="0">
            <a:blip r:embed="rId2">
              <a:alphaModFix amt="43000"/>
            </a:blip>
            <a:stretch>
              <a:fillRect/>
            </a:stretch>
          </a:blipFill>
          <a:ln>
            <a:noFill/>
          </a:ln>
        </p:spPr>
        <p:txBody>
          <a:bodyPr lIns="108847" tIns="54423" rIns="108847" bIns="54423" anchor="ctr" anchorCtr="1">
            <a:noAutofit/>
          </a:bodyPr>
          <a:lstStyle/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  <a:p>
            <a:pPr algn="ctr"/>
            <a:endParaRPr lang="ru-RU" sz="2177" spc="-1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3">
            <a:alphaModFix amt="15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452913" y="-195629"/>
            <a:ext cx="7387773" cy="7269987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609755" y="290286"/>
            <a:ext cx="10971300" cy="1260125"/>
          </a:xfrm>
          <a:prstGeom prst="rect">
            <a:avLst/>
          </a:prstGeom>
          <a:solidFill>
            <a:schemeClr val="accent5">
              <a:lumMod val="50000"/>
              <a:alpha val="79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Autofit/>
          </a:bodyPr>
          <a:lstStyle/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Контроль во время дистанционного обучения в</a:t>
            </a:r>
          </a:p>
          <a:p>
            <a:pPr algn="ctr">
              <a:lnSpc>
                <a:spcPts val="1814"/>
              </a:lnSpc>
              <a:spcAft>
                <a:spcPts val="908"/>
              </a:spcAft>
            </a:pPr>
            <a:r>
              <a:rPr lang="ru-RU" sz="3386" b="1" spc="-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колледже</a:t>
            </a:r>
            <a:endParaRPr lang="ru-RU" sz="3386" b="1" spc="-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4" name="TextShape 3"/>
          <p:cNvSpPr txBox="1"/>
          <p:nvPr/>
        </p:nvSpPr>
        <p:spPr>
          <a:xfrm>
            <a:off x="391886" y="1550411"/>
            <a:ext cx="11480799" cy="4980384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ffectLst>
            <a:softEdge rad="355600"/>
          </a:effectLst>
        </p:spPr>
        <p:txBody>
          <a:bodyPr lIns="0" tIns="0" rIns="0" bIns="0">
            <a:noAutofit/>
          </a:bodyPr>
          <a:lstStyle/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200">
                <a:solidFill>
                  <a:prstClr val="black"/>
                </a:solidFill>
                <a:latin typeface="Corbel" panose="020B0503020204020204" pitchFamily="34" charset="0"/>
              </a:rPr>
              <a:t>Во время дистанционного обучения по дисциплине «Обществознание» в колледже применяются следующие виды контроля: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200">
                <a:solidFill>
                  <a:prstClr val="black"/>
                </a:solidFill>
                <a:latin typeface="Corbel" panose="020B0503020204020204" pitchFamily="34" charset="0"/>
              </a:rPr>
              <a:t>Работа с АИС «Дневник. </a:t>
            </a:r>
            <a:r>
              <a:rPr lang="en-US" sz="3200">
                <a:solidFill>
                  <a:prstClr val="black"/>
                </a:solidFill>
                <a:latin typeface="Gill Sans MT"/>
              </a:rPr>
              <a:t>RU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200">
                <a:solidFill>
                  <a:prstClr val="black"/>
                </a:solidFill>
                <a:latin typeface="Corbel" panose="020B0503020204020204" pitchFamily="34" charset="0"/>
              </a:rPr>
              <a:t>Работа студентов с персональным сайтом преподавателя в сети Интернет</a:t>
            </a: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ru-RU" sz="3200">
                <a:solidFill>
                  <a:prstClr val="black"/>
                </a:solidFill>
                <a:latin typeface="Corbel" panose="020B0503020204020204" pitchFamily="34" charset="0"/>
              </a:rPr>
              <a:t>Работа на канале преподавателя </a:t>
            </a:r>
            <a:r>
              <a:rPr lang="en-US" sz="3200">
                <a:solidFill>
                  <a:prstClr val="black"/>
                </a:solidFill>
                <a:latin typeface="Gill Sans MT"/>
              </a:rPr>
              <a:t>YouTube</a:t>
            </a:r>
            <a:endParaRPr lang="ru-RU" sz="3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273" y="-67806"/>
            <a:ext cx="187163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801</Words>
  <Application>Microsoft Office PowerPoint</Application>
  <PresentationFormat>Широкоэкранный</PresentationFormat>
  <Paragraphs>109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Gill Sans MT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авторские видеолекции  ИКАТиДС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денис гнатюк</cp:lastModifiedBy>
  <cp:revision>17</cp:revision>
  <dcterms:created xsi:type="dcterms:W3CDTF">2020-11-27T03:28:45Z</dcterms:created>
  <dcterms:modified xsi:type="dcterms:W3CDTF">2020-11-30T05:53:32Z</dcterms:modified>
</cp:coreProperties>
</file>