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63" r:id="rId2"/>
    <p:sldId id="291" r:id="rId3"/>
    <p:sldId id="299" r:id="rId4"/>
    <p:sldId id="264" r:id="rId5"/>
    <p:sldId id="298" r:id="rId6"/>
    <p:sldId id="282" r:id="rId7"/>
    <p:sldId id="283" r:id="rId8"/>
    <p:sldId id="272" r:id="rId9"/>
    <p:sldId id="287" r:id="rId10"/>
    <p:sldId id="288" r:id="rId11"/>
    <p:sldId id="293" r:id="rId12"/>
    <p:sldId id="290" r:id="rId13"/>
    <p:sldId id="297" r:id="rId14"/>
    <p:sldId id="294" r:id="rId15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CC3300"/>
    <a:srgbClr val="000000"/>
    <a:srgbClr val="9966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66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824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8824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25FBD30-66E4-4BBF-958B-8004B3023D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015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F6A7B-5042-4072-AEC9-D5EE85EA57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4BD2D-A243-4A60-8CD5-B9F2E290A7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DE69A-B15B-4895-8402-DAFFC0DF39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B319A-365E-45F7-8EA9-E3C16430D1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37163-80DD-4877-83B3-90CEBBB749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0C20A-A19F-4413-8D9B-07C4CA6D9A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BC146-7B83-44DB-9736-7B20A24BC9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A39A6-9AFD-40C7-AA3C-8E0F261C01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00550-B044-408A-A4D9-1F2243E88C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72076-D129-4A80-A741-8E8445ED29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8253F-953A-4124-BC4D-3CDF0621C9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652C3EB-8E19-4587-B5B0-418DB1313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reestrspo.firpo.ru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 </a:t>
            </a:r>
            <a:endParaRPr lang="ru-RU" dirty="0" smtClean="0"/>
          </a:p>
          <a:p>
            <a:pPr marL="0" indent="0" algn="ctr">
              <a:buNone/>
            </a:pPr>
            <a:endParaRPr lang="ru-RU" b="1" i="1" dirty="0"/>
          </a:p>
          <a:p>
            <a:pPr marL="0" indent="0" algn="ctr">
              <a:buNone/>
            </a:pPr>
            <a:r>
              <a:rPr lang="ru-RU" sz="3600" b="1" i="1" dirty="0" smtClean="0"/>
              <a:t>Учебно-методическое обеспечение образовательной деятельности</a:t>
            </a:r>
          </a:p>
          <a:p>
            <a:pPr marL="0" indent="0" algn="r">
              <a:buNone/>
            </a:pPr>
            <a:r>
              <a:rPr lang="ru-RU" sz="2000" b="1" dirty="0" smtClean="0"/>
              <a:t>Н.И. Москаленко, </a:t>
            </a:r>
            <a:r>
              <a:rPr lang="ru-RU" sz="2000" b="1" smtClean="0"/>
              <a:t>заместитель </a:t>
            </a:r>
          </a:p>
          <a:p>
            <a:pPr marL="0" indent="0" algn="r">
              <a:buNone/>
            </a:pPr>
            <a:r>
              <a:rPr lang="ru-RU" sz="2000" b="1" smtClean="0"/>
              <a:t>директора </a:t>
            </a:r>
            <a:r>
              <a:rPr lang="ru-RU" sz="2000" b="1" dirty="0" smtClean="0"/>
              <a:t>по УМР</a:t>
            </a: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 bwMode="auto">
          <a:xfrm>
            <a:off x="755576" y="274638"/>
            <a:ext cx="7931224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758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00634"/>
          </a:xfrm>
        </p:spPr>
        <p:txBody>
          <a:bodyPr/>
          <a:lstStyle/>
          <a:p>
            <a:pPr marL="0" lvl="2" indent="0" algn="ctr">
              <a:spcBef>
                <a:spcPts val="600"/>
              </a:spcBef>
              <a:buNone/>
            </a:pPr>
            <a:r>
              <a:rPr lang="ru-RU" sz="3200" b="1" i="1" dirty="0" smtClean="0"/>
              <a:t>Алгоритм работы по составлению рабочей программы</a:t>
            </a:r>
            <a:endParaRPr lang="ru-RU" sz="3200" dirty="0" smtClean="0">
              <a:ea typeface="+mn-ea"/>
              <a:cs typeface="+mn-cs"/>
            </a:endParaRP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 smtClean="0">
                <a:ea typeface="+mn-ea"/>
                <a:cs typeface="+mn-cs"/>
              </a:rPr>
              <a:t>  3. Анализ ФГОС СПО по профессии/специальности: </a:t>
            </a: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 smtClean="0">
                <a:ea typeface="+mn-ea"/>
                <a:cs typeface="+mn-cs"/>
              </a:rPr>
              <a:t>  </a:t>
            </a:r>
            <a:r>
              <a:rPr lang="ru-RU" dirty="0" smtClean="0">
                <a:ea typeface="+mn-ea"/>
                <a:cs typeface="+mn-cs"/>
              </a:rPr>
              <a:t>- </a:t>
            </a:r>
            <a:r>
              <a:rPr lang="ru-RU" sz="2800" dirty="0" smtClean="0">
                <a:ea typeface="+mn-ea"/>
                <a:cs typeface="+mn-cs"/>
              </a:rPr>
              <a:t>выбор результатов освоения образовательной программы (ОК и ПК)</a:t>
            </a: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2800" dirty="0">
                <a:ea typeface="+mn-ea"/>
                <a:cs typeface="+mn-cs"/>
              </a:rPr>
              <a:t> </a:t>
            </a:r>
            <a:r>
              <a:rPr lang="ru-RU" sz="2800" dirty="0" smtClean="0">
                <a:ea typeface="+mn-ea"/>
                <a:cs typeface="+mn-cs"/>
              </a:rPr>
              <a:t>  - выбор знаний, умений и практического опыта по учебной дисциплине/профессиональному модулю</a:t>
            </a:r>
            <a:endParaRPr lang="ru-RU" sz="2800" dirty="0">
              <a:ea typeface="+mn-ea"/>
              <a:cs typeface="+mn-cs"/>
            </a:endParaRPr>
          </a:p>
          <a:p>
            <a:pPr marL="514350" lvl="2" indent="-514350" algn="just">
              <a:spcBef>
                <a:spcPts val="600"/>
              </a:spcBef>
              <a:buAutoNum type="arabicPeriod"/>
            </a:pPr>
            <a:endParaRPr lang="ru-RU" sz="3200" dirty="0">
              <a:ea typeface="+mn-ea"/>
              <a:cs typeface="+mn-cs"/>
            </a:endParaRPr>
          </a:p>
          <a:p>
            <a:pPr marL="514350" lvl="2" indent="-514350" algn="just">
              <a:spcBef>
                <a:spcPts val="600"/>
              </a:spcBef>
              <a:buAutoNum type="arabicPeriod"/>
            </a:pPr>
            <a:endParaRPr lang="ru-RU" sz="2800" dirty="0" smtClean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043608" y="274638"/>
            <a:ext cx="6600226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93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00634"/>
          </a:xfrm>
        </p:spPr>
        <p:txBody>
          <a:bodyPr/>
          <a:lstStyle/>
          <a:p>
            <a:pPr marL="0" lvl="2" indent="0" algn="ctr">
              <a:spcBef>
                <a:spcPts val="600"/>
              </a:spcBef>
              <a:buNone/>
            </a:pPr>
            <a:r>
              <a:rPr lang="ru-RU" sz="3200" b="1" i="1" dirty="0" smtClean="0"/>
              <a:t>Алгоритм работы по составлению рабочей программы</a:t>
            </a:r>
            <a:endParaRPr lang="ru-RU" sz="3200" dirty="0" smtClean="0">
              <a:ea typeface="+mn-ea"/>
              <a:cs typeface="+mn-cs"/>
            </a:endParaRP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 smtClean="0">
                <a:ea typeface="+mn-ea"/>
                <a:cs typeface="+mn-cs"/>
              </a:rPr>
              <a:t>  4. Анализ условий реализации ФГОС СПО:</a:t>
            </a:r>
          </a:p>
          <a:p>
            <a:pPr marL="87313" lvl="2" indent="0" algn="just" defTabSz="898525">
              <a:spcBef>
                <a:spcPts val="600"/>
              </a:spcBef>
              <a:buNone/>
              <a:tabLst>
                <a:tab pos="8161338" algn="l"/>
              </a:tabLst>
            </a:pPr>
            <a:r>
              <a:rPr lang="ru-RU" sz="3200" dirty="0" smtClean="0">
                <a:ea typeface="+mn-ea"/>
                <a:cs typeface="+mn-cs"/>
              </a:rPr>
              <a:t>      </a:t>
            </a:r>
            <a:r>
              <a:rPr lang="ru-RU" dirty="0" smtClean="0">
                <a:ea typeface="+mn-ea"/>
                <a:cs typeface="+mn-cs"/>
              </a:rPr>
              <a:t>- </a:t>
            </a:r>
            <a:r>
              <a:rPr lang="ru-RU" sz="2500" dirty="0" smtClean="0">
                <a:ea typeface="+mn-ea"/>
                <a:cs typeface="+mn-cs"/>
              </a:rPr>
              <a:t>выбор</a:t>
            </a:r>
            <a:r>
              <a:rPr lang="ru-RU" sz="2500" dirty="0" smtClean="0"/>
              <a:t> </a:t>
            </a:r>
            <a:r>
              <a:rPr lang="ru-RU" sz="2500" dirty="0"/>
              <a:t>материально-технического </a:t>
            </a:r>
            <a:r>
              <a:rPr lang="ru-RU" sz="2500" dirty="0" smtClean="0"/>
              <a:t>обеспечения учебного кабинета, мастерской/лаборатории</a:t>
            </a:r>
            <a:endParaRPr lang="ru-RU" sz="2500" dirty="0"/>
          </a:p>
          <a:p>
            <a:pPr marL="87313" lvl="2" indent="0" algn="just" defTabSz="898525">
              <a:spcBef>
                <a:spcPts val="600"/>
              </a:spcBef>
              <a:buNone/>
              <a:tabLst>
                <a:tab pos="8161338" algn="l"/>
              </a:tabLst>
            </a:pPr>
            <a:r>
              <a:rPr lang="ru-RU" sz="2500" dirty="0" smtClean="0">
                <a:ea typeface="+mn-ea"/>
                <a:cs typeface="+mn-cs"/>
              </a:rPr>
              <a:t>        - с</a:t>
            </a:r>
            <a:r>
              <a:rPr lang="ru-RU" sz="2500" dirty="0" smtClean="0"/>
              <a:t>оставление актуального </a:t>
            </a:r>
            <a:r>
              <a:rPr lang="ru-RU" sz="2500" dirty="0"/>
              <a:t>списка информационного обеспечения </a:t>
            </a:r>
            <a:r>
              <a:rPr lang="ru-RU" sz="2500" dirty="0" smtClean="0"/>
              <a:t>в соответствии с имеющимися учебно-методическими, электронными, библиотечными ресурсами и  ПООП (при наличии) </a:t>
            </a:r>
            <a:endParaRPr lang="ru-RU" sz="2500" dirty="0"/>
          </a:p>
          <a:p>
            <a:pPr marL="0" lvl="2" indent="0" algn="just">
              <a:spcBef>
                <a:spcPts val="600"/>
              </a:spcBef>
              <a:buNone/>
            </a:pPr>
            <a:endParaRPr lang="ru-RU" sz="3200" dirty="0">
              <a:ea typeface="+mn-ea"/>
              <a:cs typeface="+mn-cs"/>
            </a:endParaRPr>
          </a:p>
          <a:p>
            <a:pPr marL="514350" lvl="2" indent="-514350" algn="just">
              <a:spcBef>
                <a:spcPts val="600"/>
              </a:spcBef>
              <a:buAutoNum type="arabicPeriod"/>
            </a:pPr>
            <a:endParaRPr lang="ru-RU" sz="2800" dirty="0" smtClean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043608" y="274638"/>
            <a:ext cx="6600226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04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00634"/>
          </a:xfrm>
        </p:spPr>
        <p:txBody>
          <a:bodyPr/>
          <a:lstStyle/>
          <a:p>
            <a:pPr marL="0" lvl="2" indent="0" algn="ctr">
              <a:spcBef>
                <a:spcPts val="600"/>
              </a:spcBef>
              <a:buNone/>
            </a:pPr>
            <a:r>
              <a:rPr lang="ru-RU" sz="3200" b="1" i="1" dirty="0" smtClean="0"/>
              <a:t>Алгоритм работы по составлению рабочей программы</a:t>
            </a:r>
            <a:endParaRPr lang="ru-RU" sz="3200" dirty="0" smtClean="0">
              <a:ea typeface="+mn-ea"/>
              <a:cs typeface="+mn-cs"/>
            </a:endParaRP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 smtClean="0">
                <a:ea typeface="+mn-ea"/>
                <a:cs typeface="+mn-cs"/>
              </a:rPr>
              <a:t>   5. </a:t>
            </a:r>
            <a:r>
              <a:rPr lang="ru-RU" sz="3200" dirty="0">
                <a:ea typeface="+mn-ea"/>
                <a:cs typeface="+mn-cs"/>
              </a:rPr>
              <a:t>З</a:t>
            </a:r>
            <a:r>
              <a:rPr lang="ru-RU" sz="3200" dirty="0" smtClean="0">
                <a:ea typeface="+mn-ea"/>
                <a:cs typeface="+mn-cs"/>
              </a:rPr>
              <a:t>аполнение таблицы раздела </a:t>
            </a:r>
            <a:r>
              <a:rPr lang="ru-RU" b="1" dirty="0" smtClean="0">
                <a:ea typeface="+mn-ea"/>
                <a:cs typeface="+mn-cs"/>
              </a:rPr>
              <a:t>К</a:t>
            </a:r>
            <a:r>
              <a:rPr lang="ru-RU" b="1" dirty="0" smtClean="0"/>
              <a:t>ОНТРОЛЬ </a:t>
            </a:r>
            <a:r>
              <a:rPr lang="ru-RU" b="1" dirty="0"/>
              <a:t>И ОЦЕНКА РЕЗУЛЬТАТОВ ОСВОЕНИЯ УЧЕБНОЙ </a:t>
            </a:r>
            <a:r>
              <a:rPr lang="ru-RU" b="1" dirty="0" smtClean="0"/>
              <a:t>ДИСЦИПЛИНЫ: </a:t>
            </a:r>
            <a:endParaRPr lang="ru-RU" sz="2800" dirty="0" smtClean="0">
              <a:ea typeface="+mn-ea"/>
              <a:cs typeface="+mn-cs"/>
            </a:endParaRP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lang="ru-RU" sz="32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500" dirty="0"/>
              <a:t>перенос результатов обучения (п.1.2)</a:t>
            </a: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2500" dirty="0"/>
              <a:t>   - заполнение критериев </a:t>
            </a:r>
            <a:r>
              <a:rPr lang="ru-RU" sz="2500" dirty="0" smtClean="0"/>
              <a:t>оценки</a:t>
            </a:r>
            <a:endParaRPr lang="ru-RU" sz="2500" dirty="0"/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2500" dirty="0"/>
              <a:t>   </a:t>
            </a:r>
            <a:r>
              <a:rPr lang="ru-RU" sz="2500" dirty="0" smtClean="0"/>
              <a:t>- выбор методов оценки по критериям оценивания</a:t>
            </a: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2500" dirty="0" smtClean="0"/>
              <a:t>    </a:t>
            </a:r>
            <a:r>
              <a:rPr lang="ru-RU" sz="3200" dirty="0" smtClean="0"/>
              <a:t>6. Заполнение экспертной оценки рабочей программы</a:t>
            </a:r>
            <a:endParaRPr lang="ru-RU" sz="3200" dirty="0"/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 smtClean="0">
                <a:ea typeface="+mn-ea"/>
                <a:cs typeface="+mn-cs"/>
              </a:rPr>
              <a:t>  </a:t>
            </a:r>
            <a:endParaRPr lang="ru-RU" dirty="0">
              <a:ea typeface="+mn-ea"/>
              <a:cs typeface="+mn-cs"/>
            </a:endParaRPr>
          </a:p>
          <a:p>
            <a:pPr marL="514350" lvl="2" indent="-514350" algn="just">
              <a:spcBef>
                <a:spcPts val="600"/>
              </a:spcBef>
              <a:buAutoNum type="arabicPeriod"/>
            </a:pPr>
            <a:endParaRPr lang="ru-RU" sz="3200" dirty="0">
              <a:ea typeface="+mn-ea"/>
              <a:cs typeface="+mn-cs"/>
            </a:endParaRPr>
          </a:p>
          <a:p>
            <a:pPr marL="514350" lvl="2" indent="-514350" algn="just">
              <a:spcBef>
                <a:spcPts val="600"/>
              </a:spcBef>
              <a:buAutoNum type="arabicPeriod"/>
            </a:pPr>
            <a:endParaRPr lang="ru-RU" sz="2800" dirty="0" smtClean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043608" y="274638"/>
            <a:ext cx="6600226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45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00634"/>
          </a:xfrm>
        </p:spPr>
        <p:txBody>
          <a:bodyPr/>
          <a:lstStyle/>
          <a:p>
            <a:pPr marL="0" lvl="2" indent="0" algn="ctr">
              <a:spcBef>
                <a:spcPts val="600"/>
              </a:spcBef>
              <a:buNone/>
            </a:pPr>
            <a:r>
              <a:rPr lang="ru-RU" sz="3200" b="1" i="1" dirty="0" smtClean="0"/>
              <a:t>Алгоритм работы по составлению рабочей программы общеобразовательного цикла</a:t>
            </a:r>
            <a:endParaRPr lang="ru-RU" sz="3200" dirty="0" smtClean="0">
              <a:ea typeface="+mn-ea"/>
              <a:cs typeface="+mn-cs"/>
            </a:endParaRP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 smtClean="0">
                <a:ea typeface="+mn-ea"/>
                <a:cs typeface="+mn-cs"/>
              </a:rPr>
              <a:t>   </a:t>
            </a:r>
            <a:r>
              <a:rPr lang="ru-RU" dirty="0" smtClean="0">
                <a:ea typeface="+mn-ea"/>
                <a:cs typeface="+mn-cs"/>
              </a:rPr>
              <a:t>1.Выбор примерной общеобразовательной программы на сайте </a:t>
            </a:r>
            <a:r>
              <a:rPr lang="ru-RU" dirty="0" smtClean="0">
                <a:hlinkClick r:id="rId2"/>
              </a:rPr>
              <a:t>https://reestrspo.firpo.ru</a:t>
            </a:r>
            <a:r>
              <a:rPr lang="ru-RU" dirty="0" smtClean="0">
                <a:ea typeface="+mn-ea"/>
                <a:cs typeface="+mn-cs"/>
              </a:rPr>
              <a:t> </a:t>
            </a: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dirty="0">
                <a:ea typeface="+mn-ea"/>
                <a:cs typeface="+mn-cs"/>
              </a:rPr>
              <a:t> </a:t>
            </a:r>
            <a:r>
              <a:rPr lang="ru-RU" dirty="0" smtClean="0">
                <a:ea typeface="+mn-ea"/>
                <a:cs typeface="+mn-cs"/>
              </a:rPr>
              <a:t>    2.  Приведение объема часов образовательной программы в соответствие с учебным планом</a:t>
            </a: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dirty="0">
                <a:ea typeface="+mn-ea"/>
                <a:cs typeface="+mn-cs"/>
              </a:rPr>
              <a:t>     3</a:t>
            </a:r>
            <a:r>
              <a:rPr lang="ru-RU" dirty="0" smtClean="0">
                <a:ea typeface="+mn-ea"/>
                <a:cs typeface="+mn-cs"/>
              </a:rPr>
              <a:t>. Дополнение п.1.2.2. «Планируемые результаты освоения общеобразовательной дисциплины в соответствии с ФГОС СПО» ПК из соответствующего ФГОС СПО по профессии/специальности</a:t>
            </a:r>
            <a:endParaRPr lang="ru-RU" dirty="0">
              <a:ea typeface="+mn-ea"/>
              <a:cs typeface="+mn-cs"/>
            </a:endParaRP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dirty="0">
                <a:ea typeface="+mn-ea"/>
                <a:cs typeface="+mn-cs"/>
              </a:rPr>
              <a:t>  </a:t>
            </a:r>
            <a:endParaRPr lang="ru-RU" sz="2500" dirty="0"/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 smtClean="0">
                <a:ea typeface="+mn-ea"/>
                <a:cs typeface="+mn-cs"/>
              </a:rPr>
              <a:t>  </a:t>
            </a:r>
            <a:endParaRPr lang="ru-RU" dirty="0">
              <a:ea typeface="+mn-ea"/>
              <a:cs typeface="+mn-cs"/>
            </a:endParaRPr>
          </a:p>
          <a:p>
            <a:pPr marL="514350" lvl="2" indent="-514350" algn="just">
              <a:spcBef>
                <a:spcPts val="600"/>
              </a:spcBef>
              <a:buAutoNum type="arabicPeriod"/>
            </a:pPr>
            <a:endParaRPr lang="ru-RU" sz="3200" dirty="0">
              <a:ea typeface="+mn-ea"/>
              <a:cs typeface="+mn-cs"/>
            </a:endParaRPr>
          </a:p>
          <a:p>
            <a:pPr marL="514350" lvl="2" indent="-514350" algn="just">
              <a:spcBef>
                <a:spcPts val="600"/>
              </a:spcBef>
              <a:buAutoNum type="arabicPeriod"/>
            </a:pPr>
            <a:endParaRPr lang="ru-RU" sz="2800" dirty="0" smtClean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043608" y="274638"/>
            <a:ext cx="6600226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7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00634"/>
          </a:xfrm>
        </p:spPr>
        <p:txBody>
          <a:bodyPr/>
          <a:lstStyle/>
          <a:p>
            <a:pPr marL="0" lvl="2" indent="0" algn="ctr">
              <a:spcBef>
                <a:spcPts val="600"/>
              </a:spcBef>
              <a:buNone/>
            </a:pPr>
            <a:r>
              <a:rPr lang="ru-RU" sz="3200" b="1" i="1" dirty="0" smtClean="0"/>
              <a:t>Алгоритм работы по составлению рабочей программы общеобразовательного цикла</a:t>
            </a:r>
            <a:endParaRPr lang="ru-RU" sz="3200" dirty="0" smtClean="0">
              <a:ea typeface="+mn-ea"/>
              <a:cs typeface="+mn-cs"/>
            </a:endParaRP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 smtClean="0">
                <a:ea typeface="+mn-ea"/>
                <a:cs typeface="+mn-cs"/>
              </a:rPr>
              <a:t>   </a:t>
            </a:r>
            <a:r>
              <a:rPr lang="ru-RU" dirty="0" smtClean="0">
                <a:ea typeface="+mn-ea"/>
                <a:cs typeface="+mn-cs"/>
              </a:rPr>
              <a:t>4.Включение в п.2.2. Тематический план и содержание дисциплины – профессионально-ориентированного содержания (содержание прикладного модуля) </a:t>
            </a: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dirty="0">
                <a:ea typeface="+mn-ea"/>
                <a:cs typeface="+mn-cs"/>
              </a:rPr>
              <a:t> </a:t>
            </a:r>
            <a:r>
              <a:rPr lang="ru-RU" dirty="0" smtClean="0">
                <a:ea typeface="+mn-ea"/>
                <a:cs typeface="+mn-cs"/>
              </a:rPr>
              <a:t>    5. Включение в раздел «Контроль и оценка результатов освоения общеобразовательной дисциплины» - результатов освоения ПК и профессионально-ориентированного содержания</a:t>
            </a:r>
          </a:p>
          <a:p>
            <a:pPr marL="0" lvl="2" indent="0" algn="just">
              <a:spcBef>
                <a:spcPts val="600"/>
              </a:spcBef>
              <a:buNone/>
            </a:pPr>
            <a:endParaRPr lang="ru-RU" sz="2500" dirty="0"/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 smtClean="0">
                <a:ea typeface="+mn-ea"/>
                <a:cs typeface="+mn-cs"/>
              </a:rPr>
              <a:t>  </a:t>
            </a:r>
            <a:endParaRPr lang="ru-RU" dirty="0">
              <a:ea typeface="+mn-ea"/>
              <a:cs typeface="+mn-cs"/>
            </a:endParaRPr>
          </a:p>
          <a:p>
            <a:pPr marL="514350" lvl="2" indent="-514350" algn="just">
              <a:spcBef>
                <a:spcPts val="600"/>
              </a:spcBef>
              <a:buAutoNum type="arabicPeriod"/>
            </a:pPr>
            <a:endParaRPr lang="ru-RU" sz="3200" dirty="0">
              <a:ea typeface="+mn-ea"/>
              <a:cs typeface="+mn-cs"/>
            </a:endParaRPr>
          </a:p>
          <a:p>
            <a:pPr marL="514350" lvl="2" indent="-514350" algn="just">
              <a:spcBef>
                <a:spcPts val="600"/>
              </a:spcBef>
              <a:buAutoNum type="arabicPeriod"/>
            </a:pPr>
            <a:endParaRPr lang="ru-RU" sz="2800" dirty="0" smtClean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043608" y="274638"/>
            <a:ext cx="6600226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72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 </a:t>
            </a:r>
            <a:r>
              <a:rPr lang="ru-RU" b="1" i="1" dirty="0" smtClean="0"/>
              <a:t>Учебно-методическое обеспечение образовательной деятельности</a:t>
            </a:r>
          </a:p>
          <a:p>
            <a:pPr marL="514350" indent="-514350">
              <a:buAutoNum type="arabicPeriod"/>
            </a:pPr>
            <a:r>
              <a:rPr lang="ru-RU" dirty="0" smtClean="0"/>
              <a:t>ООП СПО с приложением: </a:t>
            </a:r>
          </a:p>
          <a:p>
            <a:pPr marL="0" indent="0">
              <a:buNone/>
            </a:pPr>
            <a:r>
              <a:rPr lang="ru-RU" dirty="0" smtClean="0"/>
              <a:t>- рабочие  программы учебных дисциплин  и профессиональных модулей</a:t>
            </a:r>
          </a:p>
          <a:p>
            <a:pPr>
              <a:buFontTx/>
              <a:buChar char="-"/>
            </a:pPr>
            <a:r>
              <a:rPr lang="ru-RU" dirty="0" smtClean="0"/>
              <a:t>рабочая программа практической подготовки (практика)</a:t>
            </a:r>
          </a:p>
          <a:p>
            <a:pPr>
              <a:buFontTx/>
              <a:buChar char="-"/>
            </a:pPr>
            <a:r>
              <a:rPr lang="ru-RU" dirty="0" smtClean="0"/>
              <a:t>программа  ГИА</a:t>
            </a:r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 bwMode="auto">
          <a:xfrm>
            <a:off x="755576" y="274638"/>
            <a:ext cx="7931224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084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 </a:t>
            </a:r>
            <a:r>
              <a:rPr lang="ru-RU" b="1" i="1" dirty="0" smtClean="0"/>
              <a:t>Учебно-методическое обеспечение образовательной деятельности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рограмма воспитания</a:t>
            </a:r>
          </a:p>
          <a:p>
            <a:pPr>
              <a:buFontTx/>
              <a:buChar char="-"/>
            </a:pPr>
            <a:r>
              <a:rPr lang="ru-RU" dirty="0"/>
              <a:t>к</a:t>
            </a:r>
            <a:r>
              <a:rPr lang="ru-RU" dirty="0" smtClean="0"/>
              <a:t>онтрольно-оценочные средства по учебным дисциплинам и профессиональным модулям</a:t>
            </a:r>
          </a:p>
          <a:p>
            <a:pPr>
              <a:buFontTx/>
              <a:buChar char="-"/>
            </a:pPr>
            <a:endParaRPr lang="ru-RU" dirty="0" smtClean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 bwMode="auto">
          <a:xfrm>
            <a:off x="755576" y="274638"/>
            <a:ext cx="7931224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0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Учебно-методическое обеспечение образовательной деятельности</a:t>
            </a:r>
          </a:p>
          <a:p>
            <a:pPr marL="0" indent="0">
              <a:buNone/>
            </a:pPr>
            <a:r>
              <a:rPr lang="ru-RU" dirty="0"/>
              <a:t>2</a:t>
            </a:r>
            <a:r>
              <a:rPr lang="ru-RU" dirty="0" smtClean="0"/>
              <a:t>. </a:t>
            </a:r>
            <a:r>
              <a:rPr lang="ru-RU" dirty="0"/>
              <a:t>Методические указания к выполнению практических и лабораторных работ</a:t>
            </a:r>
          </a:p>
          <a:p>
            <a:pPr marL="0" indent="0">
              <a:buNone/>
            </a:pPr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/>
              <a:t>Методические указания к выполнению самостоятельной (аудиторной и внеаудиторной) работы </a:t>
            </a:r>
            <a:r>
              <a:rPr lang="ru-RU" dirty="0" smtClean="0"/>
              <a:t>обучающихся</a:t>
            </a:r>
            <a:endParaRPr lang="ru-RU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 bwMode="auto">
          <a:xfrm>
            <a:off x="755576" y="274638"/>
            <a:ext cx="7931224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2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Учебно-методическое обеспечение образовательной деятельности</a:t>
            </a:r>
          </a:p>
          <a:p>
            <a:pPr marL="0" indent="0">
              <a:buNone/>
            </a:pPr>
            <a:r>
              <a:rPr lang="ru-RU" dirty="0" smtClean="0"/>
              <a:t>4. </a:t>
            </a:r>
            <a:r>
              <a:rPr lang="ru-RU" dirty="0"/>
              <a:t>Методические рекомендации к выполнению </a:t>
            </a:r>
            <a:r>
              <a:rPr lang="ru-RU" dirty="0" smtClean="0"/>
              <a:t>ВКР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5. </a:t>
            </a:r>
            <a:r>
              <a:rPr lang="ru-RU" dirty="0"/>
              <a:t>Методические указания к </a:t>
            </a:r>
            <a:r>
              <a:rPr lang="ru-RU" dirty="0" smtClean="0"/>
              <a:t>ДЭ</a:t>
            </a:r>
          </a:p>
          <a:p>
            <a:pPr marL="0" indent="0">
              <a:buNone/>
            </a:pPr>
            <a:r>
              <a:rPr lang="ru-RU" dirty="0"/>
              <a:t>6</a:t>
            </a:r>
            <a:r>
              <a:rPr lang="ru-RU" dirty="0" smtClean="0"/>
              <a:t>. Методические разработки (рекомендации, пособия, указания и др.) 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 bwMode="auto">
          <a:xfrm>
            <a:off x="755576" y="274638"/>
            <a:ext cx="7931224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660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Перечень реализуемых основных образовательных программ </a:t>
            </a:r>
            <a:r>
              <a:rPr lang="ru-RU" b="1" i="1" dirty="0" smtClean="0"/>
              <a:t>2025 </a:t>
            </a:r>
            <a:r>
              <a:rPr lang="ru-RU" b="1" i="1" dirty="0" smtClean="0"/>
              <a:t>г</a:t>
            </a:r>
          </a:p>
          <a:p>
            <a:pPr marL="0" indent="0" algn="ctr">
              <a:buNone/>
            </a:pPr>
            <a:r>
              <a:rPr lang="ru-RU" sz="2400" b="1" dirty="0"/>
              <a:t>на базе </a:t>
            </a:r>
            <a:r>
              <a:rPr lang="ru-RU" sz="2400" b="1" dirty="0" smtClean="0"/>
              <a:t>основного </a:t>
            </a:r>
            <a:r>
              <a:rPr lang="ru-RU" sz="2400" b="1" dirty="0"/>
              <a:t>общего </a:t>
            </a:r>
            <a:r>
              <a:rPr lang="ru-RU" sz="2400" b="1" dirty="0" smtClean="0"/>
              <a:t>образования</a:t>
            </a:r>
          </a:p>
          <a:p>
            <a:pPr marL="0" indent="0" algn="ctr">
              <a:buNone/>
            </a:pPr>
            <a:r>
              <a:rPr lang="ru-RU" sz="2400" b="1" i="1" dirty="0" smtClean="0"/>
              <a:t>(по результатам приема)</a:t>
            </a:r>
          </a:p>
          <a:p>
            <a:pPr marL="0" indent="0">
              <a:buNone/>
            </a:pPr>
            <a:r>
              <a:rPr lang="ru-RU" dirty="0" smtClean="0"/>
              <a:t>13.02.02 Теплоснабжение </a:t>
            </a:r>
            <a:r>
              <a:rPr lang="ru-RU" dirty="0"/>
              <a:t>и  теплотехническое оборудование</a:t>
            </a:r>
            <a:r>
              <a:rPr lang="ru-RU" sz="2000" dirty="0"/>
              <a:t> </a:t>
            </a:r>
            <a:r>
              <a:rPr lang="ru-RU" sz="2000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15.01.05 Сварщик </a:t>
            </a:r>
            <a:r>
              <a:rPr lang="ru-RU" dirty="0"/>
              <a:t>(ручной и частично механизированной сварки (наплавки) </a:t>
            </a:r>
            <a:endParaRPr lang="ru-RU" sz="2000" dirty="0"/>
          </a:p>
          <a:p>
            <a:pPr marL="0" indent="0"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 bwMode="auto">
          <a:xfrm>
            <a:off x="755576" y="274638"/>
            <a:ext cx="7931224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661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6388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Перечень реализуемых основных образовательных программ </a:t>
            </a:r>
            <a:r>
              <a:rPr lang="ru-RU" b="1" i="1" dirty="0" smtClean="0"/>
              <a:t>2025 </a:t>
            </a:r>
            <a:r>
              <a:rPr lang="ru-RU" b="1" i="1" dirty="0" smtClean="0"/>
              <a:t>г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/>
              <a:t>на базе </a:t>
            </a:r>
            <a:r>
              <a:rPr lang="ru-RU" sz="2400" b="1" dirty="0" smtClean="0"/>
              <a:t>основного </a:t>
            </a:r>
            <a:r>
              <a:rPr lang="ru-RU" sz="2400" b="1" dirty="0"/>
              <a:t>общего </a:t>
            </a:r>
            <a:r>
              <a:rPr lang="ru-RU" sz="2400" b="1" dirty="0" smtClean="0"/>
              <a:t>образования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i="1" dirty="0"/>
              <a:t>(по результатам приема</a:t>
            </a:r>
            <a:r>
              <a:rPr lang="ru-RU" sz="2400" b="1" i="1" dirty="0" smtClean="0"/>
              <a:t>)</a:t>
            </a:r>
            <a:endParaRPr lang="ru-RU" sz="2400" b="1" dirty="0" smtClean="0"/>
          </a:p>
          <a:p>
            <a:pPr marL="0" indent="0">
              <a:buNone/>
            </a:pPr>
            <a:r>
              <a:rPr lang="ru-RU" dirty="0"/>
              <a:t>23.01.06 Машинист </a:t>
            </a:r>
            <a:r>
              <a:rPr lang="ru-RU" dirty="0"/>
              <a:t>дорожных и строительных машин </a:t>
            </a:r>
            <a:endParaRPr lang="ru-RU" dirty="0"/>
          </a:p>
          <a:p>
            <a:pPr marL="0" indent="0">
              <a:buNone/>
            </a:pPr>
            <a:endParaRPr lang="ru-RU" sz="2200" dirty="0"/>
          </a:p>
          <a:p>
            <a:pPr marL="0" indent="0">
              <a:buNone/>
            </a:pPr>
            <a:r>
              <a:rPr lang="ru-RU" dirty="0" smtClean="0"/>
              <a:t>43.01.09 Повар</a:t>
            </a:r>
            <a:r>
              <a:rPr lang="ru-RU" dirty="0"/>
              <a:t>, кондитер</a:t>
            </a:r>
            <a:r>
              <a:rPr lang="ru-RU" sz="2400" dirty="0"/>
              <a:t> </a:t>
            </a:r>
            <a:endParaRPr lang="ru-RU" sz="2200" dirty="0"/>
          </a:p>
          <a:p>
            <a:pPr marL="0" indent="0">
              <a:buNone/>
            </a:pPr>
            <a:endParaRPr lang="ru-RU" sz="2200" dirty="0"/>
          </a:p>
          <a:p>
            <a:pPr marL="0" indent="0">
              <a:buNone/>
            </a:pPr>
            <a:r>
              <a:rPr lang="ru-RU" sz="2200" dirty="0" smtClean="0"/>
              <a:t> </a:t>
            </a:r>
            <a:endParaRPr lang="ru-RU" sz="2200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 bwMode="auto">
          <a:xfrm>
            <a:off x="755576" y="274638"/>
            <a:ext cx="7931224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945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00634"/>
          </a:xfrm>
        </p:spPr>
        <p:txBody>
          <a:bodyPr/>
          <a:lstStyle/>
          <a:p>
            <a:pPr marL="0" lvl="2" indent="0" algn="ctr">
              <a:spcBef>
                <a:spcPts val="600"/>
              </a:spcBef>
              <a:buNone/>
            </a:pPr>
            <a:r>
              <a:rPr lang="ru-RU" sz="3200" b="1" i="1" dirty="0" smtClean="0"/>
              <a:t>Алгоритм работы по составлению рабочей программы</a:t>
            </a:r>
          </a:p>
          <a:p>
            <a:pPr marL="514350" lvl="2" indent="-514350" algn="just">
              <a:spcBef>
                <a:spcPts val="600"/>
              </a:spcBef>
              <a:buAutoNum type="arabicPeriod"/>
            </a:pPr>
            <a:r>
              <a:rPr lang="ru-RU" sz="3000" dirty="0" smtClean="0">
                <a:ea typeface="+mn-ea"/>
                <a:cs typeface="+mn-cs"/>
              </a:rPr>
              <a:t>Оформление рабочей программы УД/ПМ  в соответствии с Положением</a:t>
            </a:r>
            <a:r>
              <a:rPr lang="ru-RU" sz="3200" dirty="0" smtClean="0">
                <a:ea typeface="+mn-ea"/>
                <a:cs typeface="+mn-cs"/>
              </a:rPr>
              <a:t>.</a:t>
            </a:r>
          </a:p>
          <a:p>
            <a:pPr marL="174625" lvl="2" indent="-174625" algn="just">
              <a:spcBef>
                <a:spcPts val="600"/>
              </a:spcBef>
              <a:buNone/>
              <a:tabLst>
                <a:tab pos="7986713" algn="l"/>
              </a:tabLst>
            </a:pPr>
            <a:r>
              <a:rPr lang="ru-RU" sz="2800" dirty="0" smtClean="0">
                <a:ea typeface="+mn-ea"/>
                <a:cs typeface="+mn-cs"/>
              </a:rPr>
              <a:t>«</a:t>
            </a:r>
            <a:r>
              <a:rPr lang="ru-RU" sz="2800" i="1" dirty="0" smtClean="0">
                <a:ea typeface="+mn-ea"/>
                <a:cs typeface="+mn-cs"/>
              </a:rPr>
              <a:t>Положение о рабочих программах учебных дисциплин и профессиональных модулей в ГБПОУ ИО «ИКАТ и ДС» 2023 г.  </a:t>
            </a:r>
            <a:r>
              <a:rPr lang="ru-RU" sz="2000" i="1" dirty="0" smtClean="0">
                <a:ea typeface="+mn-ea"/>
                <a:cs typeface="+mn-cs"/>
              </a:rPr>
              <a:t>             </a:t>
            </a:r>
            <a:endParaRPr lang="ru-RU" b="1" i="1" dirty="0" smtClean="0">
              <a:ea typeface="+mn-ea"/>
              <a:cs typeface="+mn-cs"/>
            </a:endParaRPr>
          </a:p>
          <a:p>
            <a:pPr marL="0" lvl="2" indent="0" algn="just">
              <a:spcBef>
                <a:spcPts val="600"/>
              </a:spcBef>
              <a:buNone/>
            </a:pPr>
            <a:endParaRPr lang="ru-RU" sz="2000" dirty="0">
              <a:ea typeface="+mn-ea"/>
              <a:cs typeface="+mn-cs"/>
            </a:endParaRPr>
          </a:p>
          <a:p>
            <a:pPr marL="0" lvl="2" indent="0" algn="just">
              <a:spcBef>
                <a:spcPts val="600"/>
              </a:spcBef>
              <a:buNone/>
            </a:pPr>
            <a:endParaRPr lang="ru-RU" sz="2800" dirty="0" smtClean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043608" y="274638"/>
            <a:ext cx="6600226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60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00634"/>
          </a:xfrm>
        </p:spPr>
        <p:txBody>
          <a:bodyPr/>
          <a:lstStyle/>
          <a:p>
            <a:pPr marL="0" lvl="2" indent="0" algn="ctr">
              <a:spcBef>
                <a:spcPts val="600"/>
              </a:spcBef>
              <a:buNone/>
            </a:pPr>
            <a:r>
              <a:rPr lang="ru-RU" sz="3200" b="1" i="1" dirty="0" smtClean="0"/>
              <a:t>Алгоритм работы по составлению рабочей программы</a:t>
            </a:r>
            <a:endParaRPr lang="ru-RU" sz="3200" dirty="0" smtClean="0">
              <a:ea typeface="+mn-ea"/>
              <a:cs typeface="+mn-cs"/>
            </a:endParaRPr>
          </a:p>
          <a:p>
            <a:pPr marL="514350" lvl="2" indent="-514350" algn="just">
              <a:spcBef>
                <a:spcPts val="600"/>
              </a:spcBef>
              <a:buAutoNum type="arabicPeriod" startAt="2"/>
            </a:pPr>
            <a:r>
              <a:rPr lang="ru-RU" sz="3200" dirty="0" smtClean="0">
                <a:ea typeface="+mn-ea"/>
                <a:cs typeface="+mn-cs"/>
              </a:rPr>
              <a:t>Анализ учебного плана по профессии/специальности.</a:t>
            </a: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 smtClean="0">
                <a:ea typeface="+mn-ea"/>
                <a:cs typeface="+mn-cs"/>
              </a:rPr>
              <a:t>  </a:t>
            </a:r>
            <a:r>
              <a:rPr lang="ru-RU" sz="2800" dirty="0" smtClean="0">
                <a:ea typeface="+mn-ea"/>
                <a:cs typeface="+mn-cs"/>
              </a:rPr>
              <a:t>-</a:t>
            </a:r>
            <a:r>
              <a:rPr lang="ru-RU" sz="3200" dirty="0" smtClean="0">
                <a:ea typeface="+mn-ea"/>
                <a:cs typeface="+mn-cs"/>
              </a:rPr>
              <a:t> </a:t>
            </a:r>
            <a:r>
              <a:rPr lang="ru-RU" dirty="0" smtClean="0">
                <a:ea typeface="+mn-ea"/>
                <a:cs typeface="+mn-cs"/>
              </a:rPr>
              <a:t>выбор названия УД/ПМ, индекса</a:t>
            </a: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dirty="0">
                <a:ea typeface="+mn-ea"/>
                <a:cs typeface="+mn-cs"/>
              </a:rPr>
              <a:t> </a:t>
            </a:r>
            <a:r>
              <a:rPr lang="ru-RU" dirty="0" smtClean="0">
                <a:ea typeface="+mn-ea"/>
                <a:cs typeface="+mn-cs"/>
              </a:rPr>
              <a:t>  - формы промежуточной аттестации</a:t>
            </a: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>
                <a:ea typeface="+mn-ea"/>
                <a:cs typeface="+mn-cs"/>
              </a:rPr>
              <a:t> </a:t>
            </a:r>
            <a:r>
              <a:rPr lang="ru-RU" sz="3200" dirty="0" smtClean="0">
                <a:ea typeface="+mn-ea"/>
                <a:cs typeface="+mn-cs"/>
              </a:rPr>
              <a:t> </a:t>
            </a:r>
            <a:r>
              <a:rPr lang="ru-RU" dirty="0">
                <a:ea typeface="+mn-ea"/>
                <a:cs typeface="+mn-cs"/>
              </a:rPr>
              <a:t>- наличие курсовой работы (проекта)</a:t>
            </a: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dirty="0">
                <a:ea typeface="+mn-ea"/>
                <a:cs typeface="+mn-cs"/>
              </a:rPr>
              <a:t>  - объем образовательной </a:t>
            </a:r>
            <a:r>
              <a:rPr lang="ru-RU" dirty="0" smtClean="0">
                <a:ea typeface="+mn-ea"/>
                <a:cs typeface="+mn-cs"/>
              </a:rPr>
              <a:t>программы в час. </a:t>
            </a:r>
            <a:r>
              <a:rPr lang="ru-RU" dirty="0">
                <a:ea typeface="+mn-ea"/>
                <a:cs typeface="+mn-cs"/>
              </a:rPr>
              <a:t>(</a:t>
            </a:r>
            <a:r>
              <a:rPr lang="ru-RU" dirty="0" smtClean="0">
                <a:ea typeface="+mn-ea"/>
                <a:cs typeface="+mn-cs"/>
              </a:rPr>
              <a:t>всего, теоретическое обучение, практические занятия, практика,  консультации, промежуточная аттестация)</a:t>
            </a:r>
            <a:endParaRPr lang="ru-RU" dirty="0">
              <a:ea typeface="+mn-ea"/>
              <a:cs typeface="+mn-cs"/>
            </a:endParaRPr>
          </a:p>
          <a:p>
            <a:pPr marL="0" lvl="2" indent="0" algn="just">
              <a:spcBef>
                <a:spcPts val="600"/>
              </a:spcBef>
              <a:buNone/>
            </a:pPr>
            <a:endParaRPr lang="ru-RU" sz="3200" dirty="0" smtClean="0">
              <a:ea typeface="+mn-ea"/>
              <a:cs typeface="+mn-cs"/>
            </a:endParaRP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sz="3200" dirty="0" smtClean="0">
                <a:ea typeface="+mn-ea"/>
                <a:cs typeface="+mn-cs"/>
              </a:rPr>
              <a:t>  </a:t>
            </a:r>
            <a:endParaRPr lang="ru-RU" b="1" dirty="0"/>
          </a:p>
          <a:p>
            <a:pPr marL="0" lvl="2" indent="0" algn="just">
              <a:spcBef>
                <a:spcPts val="600"/>
              </a:spcBef>
              <a:buNone/>
            </a:pPr>
            <a:endParaRPr lang="ru-RU" dirty="0" smtClean="0">
              <a:ea typeface="+mn-ea"/>
              <a:cs typeface="+mn-cs"/>
            </a:endParaRPr>
          </a:p>
          <a:p>
            <a:pPr marL="0" lvl="2" indent="0" algn="just">
              <a:spcBef>
                <a:spcPts val="600"/>
              </a:spcBef>
              <a:buNone/>
            </a:pPr>
            <a:r>
              <a:rPr lang="ru-RU" dirty="0" smtClean="0">
                <a:ea typeface="+mn-ea"/>
                <a:cs typeface="+mn-cs"/>
              </a:rPr>
              <a:t> </a:t>
            </a:r>
            <a:endParaRPr lang="ru-RU" dirty="0">
              <a:ea typeface="+mn-ea"/>
              <a:cs typeface="+mn-cs"/>
            </a:endParaRPr>
          </a:p>
          <a:p>
            <a:pPr marL="514350" lvl="2" indent="-514350" algn="just">
              <a:spcBef>
                <a:spcPts val="600"/>
              </a:spcBef>
              <a:buAutoNum type="arabicPeriod"/>
            </a:pPr>
            <a:endParaRPr lang="ru-RU" sz="3200" dirty="0">
              <a:ea typeface="+mn-ea"/>
              <a:cs typeface="+mn-cs"/>
            </a:endParaRPr>
          </a:p>
          <a:p>
            <a:pPr marL="514350" lvl="2" indent="-514350" algn="just">
              <a:spcBef>
                <a:spcPts val="600"/>
              </a:spcBef>
              <a:buAutoNum type="arabicPeriod"/>
            </a:pPr>
            <a:endParaRPr lang="ru-RU" sz="2800" dirty="0" smtClean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043608" y="274638"/>
            <a:ext cx="6600226" cy="70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600" kern="0" noProof="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ГБПОУ ИО «ИКАТ и ДС»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87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13225</TotalTime>
  <Words>615</Words>
  <Application>Microsoft Office PowerPoint</Application>
  <PresentationFormat>Экран (4:3)</PresentationFormat>
  <Paragraphs>87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Оформление по умолчанию</vt:lpstr>
      <vt:lpstr>ГБПОУ ИО «ИКАТ и ДС»</vt:lpstr>
      <vt:lpstr>ГБПОУ ИО «ИКАТ и ДС»</vt:lpstr>
      <vt:lpstr>ГБПОУ ИО «ИКАТ и ДС»</vt:lpstr>
      <vt:lpstr>ГБПОУ ИО «ИКАТ и ДС»</vt:lpstr>
      <vt:lpstr>ГБПОУ ИО «ИКАТ и ДС»</vt:lpstr>
      <vt:lpstr>ГБПОУ ИО «ИКАТ и ДС»</vt:lpstr>
      <vt:lpstr>ГБПОУ ИО «ИКАТ и ДС»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Великая цель образования  - это не знания, а действия</dc:title>
  <dc:creator>Kest</dc:creator>
  <cp:lastModifiedBy>Москаленко Наталья Ивановна</cp:lastModifiedBy>
  <cp:revision>102</cp:revision>
  <cp:lastPrinted>2019-08-30T00:09:47Z</cp:lastPrinted>
  <dcterms:created xsi:type="dcterms:W3CDTF">2009-10-17T09:36:27Z</dcterms:created>
  <dcterms:modified xsi:type="dcterms:W3CDTF">2025-06-24T07:43:15Z</dcterms:modified>
</cp:coreProperties>
</file>